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1" r:id="rId6"/>
    <p:sldId id="262" r:id="rId7"/>
    <p:sldId id="263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0C1C85-7AE6-4A61-9F83-4565106A795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CAC8FC-935C-4580-BCA3-DBE688D45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42889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Основные показатели работы библиотеки Городищенской школы №23 </a:t>
            </a:r>
            <a:endParaRPr lang="ru-RU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429132"/>
            <a:ext cx="3857652" cy="164307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rgbClr val="FFC000"/>
                </a:solidFill>
                <a:cs typeface="Arabic Typesetting" pitchFamily="66" charset="-78"/>
              </a:rPr>
              <a:t>п</a:t>
            </a:r>
            <a:r>
              <a:rPr lang="ru-RU" dirty="0" smtClean="0">
                <a:solidFill>
                  <a:srgbClr val="FFC000"/>
                </a:solidFill>
                <a:cs typeface="Arabic Typesetting" pitchFamily="66" charset="-78"/>
              </a:rPr>
              <a:t>одготовила: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  <a:cs typeface="Arabic Typesetting" pitchFamily="66" charset="-78"/>
              </a:rPr>
              <a:t>Библиотекарь  </a:t>
            </a:r>
            <a:r>
              <a:rPr lang="ru-RU" dirty="0">
                <a:solidFill>
                  <a:srgbClr val="FFC000"/>
                </a:solidFill>
                <a:cs typeface="Arabic Typesetting" pitchFamily="66" charset="-78"/>
              </a:rPr>
              <a:t>Г</a:t>
            </a:r>
            <a:r>
              <a:rPr lang="ru-RU" dirty="0" smtClean="0">
                <a:solidFill>
                  <a:srgbClr val="FFC000"/>
                </a:solidFill>
                <a:cs typeface="Arabic Typesetting" pitchFamily="66" charset="-78"/>
              </a:rPr>
              <a:t>ородищенской школы №23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  <a:cs typeface="Arabic Typesetting" pitchFamily="66" charset="-78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cs typeface="Arabic Typesetting" pitchFamily="66" charset="-78"/>
              </a:rPr>
              <a:t>Климчук</a:t>
            </a:r>
            <a:r>
              <a:rPr lang="ru-RU" dirty="0" smtClean="0">
                <a:solidFill>
                  <a:srgbClr val="FFC000"/>
                </a:solidFill>
                <a:cs typeface="Arabic Typesetting" pitchFamily="66" charset="-78"/>
              </a:rPr>
              <a:t> Оксана Геннадиевна</a:t>
            </a:r>
            <a:endParaRPr lang="ru-RU" dirty="0">
              <a:solidFill>
                <a:srgbClr val="FFC000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828ac_dca4804f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91440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dirty="0" smtClean="0">
                <a:solidFill>
                  <a:srgbClr val="7030A0"/>
                </a:solidFill>
                <a:cs typeface="BrowalliaUPC" pitchFamily="34" charset="-34"/>
              </a:rPr>
              <a:t>          1.Содействие </a:t>
            </a:r>
            <a:r>
              <a:rPr lang="ru-RU" sz="3300" dirty="0">
                <a:solidFill>
                  <a:srgbClr val="7030A0"/>
                </a:solidFill>
                <a:cs typeface="BrowalliaUPC" pitchFamily="34" charset="-34"/>
              </a:rPr>
              <a:t>всеми формами и методами воспитанию всесторонне-развитой личности учащегося, создание максимально благоприятных условий для её интеллектуального, нравственного, эмоционального и физического развития.</a:t>
            </a:r>
          </a:p>
          <a:p>
            <a:r>
              <a:rPr lang="ru-RU" sz="3300" dirty="0">
                <a:solidFill>
                  <a:srgbClr val="7030A0"/>
                </a:solidFill>
                <a:cs typeface="BrowalliaUPC" pitchFamily="34" charset="-34"/>
              </a:rPr>
              <a:t>	2.Обеспечение учебно-воспитательного процесса и самообразования путём библиотечно-информационного обслуживания учащихся и педагогов.</a:t>
            </a:r>
          </a:p>
          <a:p>
            <a:r>
              <a:rPr lang="ru-RU" sz="3300" dirty="0">
                <a:solidFill>
                  <a:srgbClr val="7030A0"/>
                </a:solidFill>
                <a:cs typeface="BrowalliaUPC" pitchFamily="34" charset="-34"/>
              </a:rPr>
              <a:t>	3.Воспитание у учащихся культуры чтения, любви к книге, умения пользоваться библиотекой. Привитие школьникам потребности в систематическом чтении литературы для развития творческого мышления, познавательных интересов и способностей, успешного освоения учебных программ.</a:t>
            </a:r>
          </a:p>
          <a:p>
            <a:r>
              <a:rPr lang="ru-RU" sz="3300" dirty="0">
                <a:solidFill>
                  <a:srgbClr val="7030A0"/>
                </a:solidFill>
                <a:cs typeface="BrowalliaUPC" pitchFamily="34" charset="-34"/>
              </a:rPr>
              <a:t>	4.Воспитание информационной культуры учащихся.</a:t>
            </a:r>
          </a:p>
          <a:p>
            <a:r>
              <a:rPr lang="ru-RU" sz="3300" dirty="0">
                <a:solidFill>
                  <a:srgbClr val="7030A0"/>
                </a:solidFill>
                <a:cs typeface="BrowalliaUPC" pitchFamily="34" charset="-34"/>
              </a:rPr>
              <a:t>	5. Популяризация памятных дат Российской истории.</a:t>
            </a:r>
          </a:p>
          <a:p>
            <a:r>
              <a:rPr lang="ru-RU" sz="3300" dirty="0">
                <a:solidFill>
                  <a:srgbClr val="7030A0"/>
                </a:solidFill>
                <a:cs typeface="BrowalliaUPC" pitchFamily="34" charset="-34"/>
              </a:rPr>
              <a:t>	6.Совершенствовать традиционные и осваивать новые библиотечные технологии для качественного обслуживания читателей.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Основные задачи библиотеки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2857520"/>
          </a:xfrm>
        </p:spPr>
        <p:txBody>
          <a:bodyPr/>
          <a:lstStyle/>
          <a:p>
            <a:pPr algn="ctr">
              <a:buNone/>
            </a:pPr>
            <a:r>
              <a:rPr lang="en-GB" b="1" dirty="0" err="1" smtClean="0">
                <a:solidFill>
                  <a:srgbClr val="C00000"/>
                </a:solidFill>
                <a:latin typeface="Arial Black" pitchFamily="34" charset="0"/>
              </a:rPr>
              <a:t>Читатели</a:t>
            </a:r>
            <a:r>
              <a:rPr lang="en-GB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Arial Black" pitchFamily="34" charset="0"/>
              </a:rPr>
              <a:t>библиотеки</a:t>
            </a:r>
            <a:r>
              <a:rPr lang="en-GB" b="1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учащиеся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начальной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школы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64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учащиеся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средней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школы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49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учащиеся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старшей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школы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16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педагогические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Cambria" pitchFamily="18" charset="0"/>
              </a:rPr>
              <a:t>работники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 – 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17</a:t>
            </a:r>
            <a:r>
              <a:rPr lang="en-GB" sz="2400" b="1" dirty="0" smtClean="0">
                <a:solidFill>
                  <a:srgbClr val="7030A0"/>
                </a:solidFill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500330"/>
          </a:xfrm>
        </p:spPr>
        <p:txBody>
          <a:bodyPr>
            <a:normAutofit/>
          </a:bodyPr>
          <a:lstStyle/>
          <a:p>
            <a:pPr marL="415925" indent="-381000">
              <a:lnSpc>
                <a:spcPct val="100000"/>
              </a:lnSpc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Фонд </a:t>
            </a:r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</a:rPr>
              <a:t>ш</a:t>
            </a:r>
            <a:r>
              <a:rPr lang="en-GB" sz="3600" b="1" dirty="0" smtClean="0">
                <a:solidFill>
                  <a:srgbClr val="C00000"/>
                </a:solidFill>
                <a:latin typeface="Arial Black" pitchFamily="34" charset="0"/>
              </a:rPr>
              <a:t>к</a:t>
            </a:r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</a:rPr>
              <a:t>ольной</a:t>
            </a:r>
            <a:r>
              <a:rPr lang="en-GB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Arial Black" pitchFamily="34" charset="0"/>
              </a:rPr>
              <a:t>библиотек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и: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художественная литература – 10670 экз.;</a:t>
            </a:r>
            <a:b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   учебники – 4102 экз.</a:t>
            </a:r>
            <a:r>
              <a:rPr lang="en-GB" b="1" dirty="0" smtClean="0">
                <a:solidFill>
                  <a:srgbClr val="664C00"/>
                </a:solidFill>
                <a:latin typeface="Comic Sans MS" pitchFamily="66" charset="0"/>
              </a:rPr>
              <a:t/>
            </a:r>
            <a:br>
              <a:rPr lang="en-GB" b="1" dirty="0" smtClean="0">
                <a:solidFill>
                  <a:srgbClr val="664C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664C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Учебники -  1262 экз. (русс.)</a:t>
            </a:r>
            <a:endParaRPr lang="ru-RU" sz="2800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785791"/>
          <a:ext cx="7858180" cy="5327904"/>
        </p:xfrm>
        <a:graphic>
          <a:graphicData uri="http://schemas.openxmlformats.org/drawingml/2006/table">
            <a:tbl>
              <a:tblPr/>
              <a:tblGrid>
                <a:gridCol w="654917"/>
                <a:gridCol w="3965981"/>
                <a:gridCol w="1483098"/>
                <a:gridCol w="1754184"/>
              </a:tblGrid>
              <a:tr h="2714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Работа с фондом учебной литературы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Приём и выдача учебников на 2015-2016 учебный год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Июнь, 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Отчёт об обеспеченности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учебниками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Приём и обработка поступивших учебников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 мере поступления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Записи в книги учёта, накладные.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Подведение итогов движения фонда-диагностика обеспеченности учащихся учебниками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Отчёт об обеспеченности учебниками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Работа по сохранности учебной литературы.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Рейды – смотры «Учебнику-долгую жизнь»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Calibri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Списание учебного фонда с учётом ветхости и учебных программ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Август-сентябрь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Акты списания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Изучение и анализ использования учебного фонда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Справки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Расстановка учебников в фонде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 мере поступления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8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0004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Работа с фондом художественной литературы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1357297"/>
          <a:ext cx="6286543" cy="3084576"/>
        </p:xfrm>
        <a:graphic>
          <a:graphicData uri="http://schemas.openxmlformats.org/drawingml/2006/table">
            <a:tbl>
              <a:tblPr/>
              <a:tblGrid>
                <a:gridCol w="865364"/>
                <a:gridCol w="3945675"/>
                <a:gridCol w="1475504"/>
              </a:tblGrid>
              <a:tr h="81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Своевременный приём и систематизация, техническая обработка и регистрация новых поступлений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 мере поступления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Выдача изданий читателям 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Постоянно в течение года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Контроль за своевременным возвратом выданных книг в фонд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Постоянно в течение года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Работа по мелкому ремонту изданий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 раз в четверть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Ведение работы по сохранности книжного фонда</a:t>
                      </a:r>
                      <a:endParaRPr lang="ru-RU" sz="160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Постоянно в течение года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8" marR="41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133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5" y="4429132"/>
            <a:ext cx="3643306" cy="242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18" y="142852"/>
            <a:ext cx="5857916" cy="522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с </a:t>
            </a:r>
            <a:r>
              <a:rPr lang="ru-RU" b="1" dirty="0" smtClean="0">
                <a:solidFill>
                  <a:srgbClr val="C00000"/>
                </a:solidFill>
              </a:rPr>
              <a:t>читателями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1.  Приём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и выдача изданий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(Согласно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графику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работы)</a:t>
            </a:r>
            <a:endParaRPr lang="ru-RU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Дневник работы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библиотеки</a:t>
            </a:r>
          </a:p>
          <a:p>
            <a:endParaRPr lang="ru-RU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2.  Рекомендательные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беседы при выборе книг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(Постоянно)</a:t>
            </a:r>
            <a:endParaRPr lang="ru-RU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3.  Рекламная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информация о новых поступлениях в библиотеку 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По мере поступления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4.  Конкурс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«Моя любимая книга»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(В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рамках недели детской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книги)</a:t>
            </a:r>
          </a:p>
          <a:p>
            <a:endParaRPr lang="ru-RU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5.  Конкурс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рисунков «Ожившие страницы»</a:t>
            </a:r>
          </a:p>
          <a:p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(В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течение </a:t>
            </a:r>
            <a:r>
              <a:rPr lang="ru-RU" dirty="0" smtClean="0">
                <a:solidFill>
                  <a:srgbClr val="7030A0"/>
                </a:solidFill>
                <a:latin typeface="Cambria" pitchFamily="18" charset="0"/>
              </a:rPr>
              <a:t>года)</a:t>
            </a:r>
            <a:endParaRPr lang="ru-RU" dirty="0" smtClean="0"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detskaya_bibliote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9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иректор\Desktop\IMG_20151020_103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0062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иректор\Desktop\IMG_20151020_103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0"/>
            <a:ext cx="414337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6eee8f_nTXkBMET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7" y="3968780"/>
            <a:ext cx="3214710" cy="288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иректор\Desktop\IMG_20151020_102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"/>
            <a:ext cx="457203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иректор\Desktop\IMG_20151020_103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734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2288512" cy="304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268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Основные показатели работы библиотеки Городищенской школы №23 </vt:lpstr>
      <vt:lpstr>Слайд 2</vt:lpstr>
      <vt:lpstr>Основные задачи библиотеки  </vt:lpstr>
      <vt:lpstr>Фонд школьной библиотеки: художественная литература – 10670 экз.;    учебники – 4102 экз.  Учебники -  1262 экз. (русс.)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работы библиотеки Городищенской школы №23</dc:title>
  <dc:creator>комьютер №1</dc:creator>
  <cp:lastModifiedBy>комьютер №1</cp:lastModifiedBy>
  <cp:revision>7</cp:revision>
  <dcterms:created xsi:type="dcterms:W3CDTF">2015-11-30T08:15:02Z</dcterms:created>
  <dcterms:modified xsi:type="dcterms:W3CDTF">2015-12-02T06:35:54Z</dcterms:modified>
</cp:coreProperties>
</file>